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8" r:id="rId6"/>
    <p:sldId id="269" r:id="rId7"/>
    <p:sldId id="264" r:id="rId8"/>
    <p:sldId id="260" r:id="rId9"/>
    <p:sldId id="261" r:id="rId10"/>
    <p:sldId id="262" r:id="rId11"/>
    <p:sldId id="265" r:id="rId12"/>
    <p:sldId id="267" r:id="rId13"/>
    <p:sldId id="270" r:id="rId14"/>
    <p:sldId id="263" r:id="rId15"/>
    <p:sldId id="266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98AA"/>
    <a:srgbClr val="0A4B2B"/>
    <a:srgbClr val="0A4C2B"/>
    <a:srgbClr val="2E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91" d="100"/>
          <a:sy n="91" d="100"/>
        </p:scale>
        <p:origin x="84" y="5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414" y="6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28EF6E-433D-46E6-8507-ECD1BE99D6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B1012A-CA7C-452A-848D-CAF62571395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C431F-7701-4B4B-95DB-D06BB9732A21}" type="datetimeFigureOut">
              <a:rPr lang="en-GB" smtClean="0"/>
              <a:t>17/06/2024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996BA64-4FA0-47FA-B965-ECD0123462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77E61D6-B2F6-4FCE-AA81-5D2613D50C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9E829-9AAE-4EFE-A0E7-9194DF3003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B9876-ADD0-4F2C-88C9-6F41C6AC75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04F12-7D33-4C69-AAC6-4B24156F5CF9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66EAC-D614-4275-8EC2-85FD64DC4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38452-C4FD-4261-8488-E2D3E4EA0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EDE1F-8944-4F61-8BE0-A6592AAA0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E67AA-FF02-4F18-A3A6-FF69BFA17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61F1B-2E26-4283-BA02-463CABEE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28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CA4B7-8ABC-4BEE-AD13-56E94D40E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0CCA7-820B-4013-8D8F-FBD68CC34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7845D-75F8-4B84-BF78-BD7358037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0374F-877E-4130-8C0B-B5664471C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8776B-1900-45C1-AD7B-4F5E59CF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959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8E69BA-3DD6-441E-8FD4-BEC6BBD9F2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860D0-BA64-4FE0-9EAF-3CBE5DFBA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CC4A6-A647-4AB3-95E7-CC42F060F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A62E2-256D-4229-8193-2EF73056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69C96-0ADA-42BA-8D73-E4E1DAC0F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41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CFC04-4DA6-444D-8FA5-1069B7B5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FA136-B8C7-45F5-8045-99700CC0C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B4C8C-E495-41D2-AF22-A0C2AAF56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527BA-5590-4A1C-BC25-35951858B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67134-5579-4F5D-8A75-AF4A7DFF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6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058DB-CD32-4039-BB8D-8FBAADDA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8BEDA-A17A-4BE1-9D45-EB5FB036D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19F11-E4DC-4331-A29F-2813F3656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3E731-24F6-4AE9-8150-CAAFBD7B0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B0BA-AD2B-4D87-9DC5-CF25ABD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09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D4A6A-C57C-4800-B25F-E3DDCDFBD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5618F-A17A-4919-8619-2F099BBB7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A6817-D2C0-4F86-95FA-15E8C8405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7F397-E1AC-457E-B4BC-0D82EC7B6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17/06/2024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04ED3-1849-476E-9BFB-ECE0082A1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65DF4-B411-485D-B6AC-BF1DFD14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35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3EC1-C240-4522-9EEF-73BD22B3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9DE2C-919E-4D2B-882B-445574F6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9F8C57-9E08-4626-90AD-B520BFA33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79602-A5DA-4447-9842-08BDED947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0069C1-0113-4799-8696-0EAFD03DA4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4A722F-31DB-4F88-8195-594ACE3BB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17/06/2024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E491B3-A995-4F0E-8E13-0322BB206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CAA93C-AB3D-43E0-9738-E587AD8D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59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02192-ECF0-442B-AE6D-1DF962500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BAB25-EDE1-42EF-817E-7F802D2B1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17/06/2024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2A32E-DAC1-4029-B598-7A79EEBBF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62B5FF-2A2F-45DC-B174-CCEADC930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13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07A928-1593-4B70-B777-23359045C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17/06/2024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31A28F-37EA-4A89-97A4-ED3BD7BDB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7218D-F839-4A1B-B082-4C8FB602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60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812E-CA54-4E2E-A9FC-42E3B755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E4F4F-648A-4BD7-8393-CB51C17B8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E701E-2BCB-42FE-BDBD-5B3C87E28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66C23-62CF-4F34-8664-24787FFC9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17/06/2024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BFDDA-19FB-4B14-8EBE-7290221B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C30BC-FCC0-42BC-B19B-8E35C022D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721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E52AE-3136-420F-B228-0FF4A1DA4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43A8EE-C801-42B3-92CC-1D3EC6955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AF5F3-B8B7-4C4A-BA24-6BAEC5F0C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95F58-491B-464F-91AF-44335568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17/06/2024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B77B0-CA85-4CCF-A1EF-E2C94F8BE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9138A-8FF0-4897-9DAF-8082EB535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9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9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0D84CD9-66AC-4597-BABD-C92935440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2" b="26027"/>
          <a:stretch/>
        </p:blipFill>
        <p:spPr>
          <a:xfrm>
            <a:off x="0" y="0"/>
            <a:ext cx="12215648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3F9E1C-49F7-44BF-AF17-6D9F8056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C7A5E-BD2C-44D3-8764-31F19AA82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C4EAB-E091-4A49-A8AB-DD09CA0766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11A1D-CB02-4242-988B-4F9165C66FE9}" type="datetimeFigureOut">
              <a:rPr lang="en-GB" smtClean="0"/>
              <a:t>17/06/2024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68C4F-4DEC-4143-B2E8-D0016D910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04BBA-4C57-4F40-8D9F-B4CD451DF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7CF413C-1311-4A91-8470-5F03AF682C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23308" r="14059" b="11873"/>
          <a:stretch>
            <a:fillRect/>
          </a:stretch>
        </p:blipFill>
        <p:spPr bwMode="auto">
          <a:xfrm>
            <a:off x="923412" y="6043614"/>
            <a:ext cx="1201176" cy="67786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190500" cap="rnd" algn="ctr">
                <a:solidFill>
                  <a:srgbClr val="C8C6B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0" sy="0" algn="ctr" rotWithShape="0">
                    <a:srgbClr val="000000">
                      <a:alpha val="0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3" descr="VIPR multi icon 2-06">
            <a:extLst>
              <a:ext uri="{FF2B5EF4-FFF2-40B4-BE49-F238E27FC236}">
                <a16:creationId xmlns:a16="http://schemas.microsoft.com/office/drawing/2014/main" id="{62D6380F-1E5B-4FAB-8029-396F3AADD1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2" y="6018213"/>
            <a:ext cx="703261" cy="70326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40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efugeeweek.org.uk/resources/facts-figures-and-contributions/famous-refugees/#:~:text=John%20Dollond%20%E2%80%93%20Inventor%20of%20the%20achromatic%20lens%2C,German-Jewish%20refugee.%20Alexander%20Grothendieck%20%E2%80%93%20Mathematician%2C%20German-Jewish%20refugee.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montreetrust.org/about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osrefugeeaidteam.org/about-us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preading.co.uk/author-qa/refugee-week-17-23rd-june-2024/" TargetMode="External"/><Relationship Id="rId2" Type="http://schemas.openxmlformats.org/officeDocument/2006/relationships/hyperlink" Target="https://www.youtube.com/channel/UC0I23ZeJ60VevQAezETyA7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youtu.be/AC7Cq2aOhs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151181-051C-421F-8109-6C1195610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96"/>
            <a:ext cx="12192000" cy="681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06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5316595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3100" dirty="0"/>
              <a:t>Who else was a refugee?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D929E7-5A12-45B1-889F-5D491CA6B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255" y="662837"/>
            <a:ext cx="5692134" cy="3739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1312FD-DA28-4A91-A6BB-EE8C21D10386}"/>
              </a:ext>
            </a:extLst>
          </p:cNvPr>
          <p:cNvSpPr/>
          <p:nvPr/>
        </p:nvSpPr>
        <p:spPr>
          <a:xfrm>
            <a:off x="7430717" y="4620650"/>
            <a:ext cx="2952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discover more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1CD4243-D117-4893-AA9D-F7CAA295E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892" y="1693269"/>
            <a:ext cx="4906704" cy="3981893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 anchor="ctr">
            <a:normAutofit/>
          </a:bodyPr>
          <a:lstStyle/>
          <a:p>
            <a:pPr algn="ctr"/>
            <a:r>
              <a:rPr lang="en-US" b="1" dirty="0"/>
              <a:t>The official Refugee Week website has a detailed list of lots of famous refugees.</a:t>
            </a:r>
          </a:p>
          <a:p>
            <a:pPr marL="0" indent="0" algn="ctr">
              <a:buNone/>
            </a:pPr>
            <a:r>
              <a:rPr lang="en-US" sz="2400" b="1" i="1" dirty="0"/>
              <a:t>Who do you </a:t>
            </a:r>
            <a:r>
              <a:rPr lang="en-GB" sz="2400" b="1" i="1" dirty="0"/>
              <a:t>recognise</a:t>
            </a:r>
            <a:r>
              <a:rPr lang="en-US" sz="2400" b="1" i="1" dirty="0"/>
              <a:t> from the list?</a:t>
            </a:r>
          </a:p>
          <a:p>
            <a:pPr marL="0" indent="0" algn="ctr">
              <a:buNone/>
            </a:pPr>
            <a:r>
              <a:rPr lang="en-US" sz="2400" b="1" i="1" dirty="0"/>
              <a:t>Where did they come from?</a:t>
            </a:r>
          </a:p>
          <a:p>
            <a:pPr marL="0" indent="0" algn="ctr">
              <a:buNone/>
            </a:pPr>
            <a:r>
              <a:rPr lang="en-US" sz="2400" b="1" i="1" dirty="0"/>
              <a:t>Why did they have to leave?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069792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5505449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3600" dirty="0"/>
              <a:t>Who is helping refugees?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1D205C-2351-4748-AABA-058A4504B93D}"/>
              </a:ext>
            </a:extLst>
          </p:cNvPr>
          <p:cNvSpPr/>
          <p:nvPr/>
        </p:nvSpPr>
        <p:spPr>
          <a:xfrm>
            <a:off x="1453486" y="2593074"/>
            <a:ext cx="951248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There are many </a:t>
            </a:r>
            <a:r>
              <a:rPr lang="en-US" sz="4000" b="1" i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organisations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doing wonderful work to support refugees. Lets take a look at a few of them.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297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365125"/>
            <a:ext cx="3686174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3600" dirty="0"/>
              <a:t>Lemon Tree Trust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708666"/>
            <a:ext cx="3429001" cy="4132575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 fontScale="92500"/>
          </a:bodyPr>
          <a:lstStyle/>
          <a:p>
            <a:pPr marL="0" indent="0" algn="ctr">
              <a:buNone/>
            </a:pPr>
            <a:r>
              <a:rPr lang="en-US" sz="2400" dirty="0"/>
              <a:t>You may have purchased a VIP Book Box and spotted some Lemon Tree Trust goodies inside. </a:t>
            </a:r>
          </a:p>
          <a:p>
            <a:pPr marL="0" indent="0" algn="ctr">
              <a:buNone/>
            </a:pPr>
            <a:r>
              <a:rPr lang="en-US" sz="2400" dirty="0"/>
              <a:t>Since 2015, the Lemon Tree Trust has supported refugees and communities of forced migrants, to create home and community gardens, garden competitions and education projects.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F85840-FB09-485F-AE11-F2B906295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149" y="3229353"/>
            <a:ext cx="4053243" cy="24325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9AC962-CD68-4FFC-A9EC-DE5801CA0CD5}"/>
              </a:ext>
            </a:extLst>
          </p:cNvPr>
          <p:cNvSpPr/>
          <p:nvPr/>
        </p:nvSpPr>
        <p:spPr>
          <a:xfrm>
            <a:off x="8395040" y="5889828"/>
            <a:ext cx="30340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a short video about the Lemon Tree Trust here.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122" name="Picture 2" descr="Aveen Ibrahem, Kurdistan Region of Iraq">
            <a:extLst>
              <a:ext uri="{FF2B5EF4-FFF2-40B4-BE49-F238E27FC236}">
                <a16:creationId xmlns:a16="http://schemas.microsoft.com/office/drawing/2014/main" id="{96E45A17-4750-4B18-A34D-005E7075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61" y="3078414"/>
            <a:ext cx="3151892" cy="351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hildren sitting in their home garden, Kurdistan Region of Iraq">
            <a:extLst>
              <a:ext uri="{FF2B5EF4-FFF2-40B4-BE49-F238E27FC236}">
                <a16:creationId xmlns:a16="http://schemas.microsoft.com/office/drawing/2014/main" id="{9B9385E5-5456-4D6A-A3A7-57E783F7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465" y="212382"/>
            <a:ext cx="3896684" cy="2599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8" name="Picture 8" descr="Female gardener standing in her home garden, Kurdistan Region of Iraq">
            <a:extLst>
              <a:ext uri="{FF2B5EF4-FFF2-40B4-BE49-F238E27FC236}">
                <a16:creationId xmlns:a16="http://schemas.microsoft.com/office/drawing/2014/main" id="{F9C0736D-CBD8-4E27-AC3B-BDFFEBB02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548" y="212382"/>
            <a:ext cx="3896684" cy="2599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54334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4415050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3600" dirty="0"/>
              <a:t>O’s Refugee Aid Team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708667"/>
            <a:ext cx="4048694" cy="3989274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dirty="0"/>
              <a:t>Most of the pictures of refugees featured in this </a:t>
            </a:r>
            <a:r>
              <a:rPr lang="en-US" sz="2400" dirty="0" err="1"/>
              <a:t>Powerpoint</a:t>
            </a:r>
            <a:r>
              <a:rPr lang="en-US" sz="2400" dirty="0"/>
              <a:t>, have been taken by the author, </a:t>
            </a:r>
            <a:r>
              <a:rPr lang="en-US" sz="2400" dirty="0" err="1"/>
              <a:t>Onjali</a:t>
            </a:r>
            <a:r>
              <a:rPr lang="en-US" sz="2400" dirty="0"/>
              <a:t> Rauf, who also runs the organization, ‘O’s Refugee Aid Team’.</a:t>
            </a:r>
          </a:p>
          <a:p>
            <a:pPr marL="0" indent="0" algn="ctr">
              <a:buNone/>
            </a:pPr>
            <a:r>
              <a:rPr lang="en-US" sz="2400" dirty="0"/>
              <a:t>They raise awareness of the refugee crisis as well as much needed funds.</a:t>
            </a:r>
          </a:p>
          <a:p>
            <a:pPr marL="0" indent="0" algn="ctr">
              <a:buNone/>
            </a:pPr>
            <a:r>
              <a:rPr lang="en-US" sz="2400" dirty="0"/>
              <a:t>Find out more here:</a:t>
            </a:r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>www.osrefugeeaidteam.org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662111-0AA6-4705-8C3A-6F7881684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7" b="9940"/>
          <a:stretch/>
        </p:blipFill>
        <p:spPr>
          <a:xfrm>
            <a:off x="4701654" y="260286"/>
            <a:ext cx="7233172" cy="6272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0571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6663306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3600" dirty="0"/>
              <a:t>How can we help refugees?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00199"/>
            <a:ext cx="6482332" cy="4268338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 anchor="ctr">
            <a:normAutofit fontScale="92500" lnSpcReduction="20000"/>
          </a:bodyPr>
          <a:lstStyle/>
          <a:p>
            <a:r>
              <a:rPr lang="en-US" dirty="0"/>
              <a:t>Just by taking part in Refugee Week, you’re already a superstar!</a:t>
            </a:r>
          </a:p>
          <a:p>
            <a:r>
              <a:rPr lang="en-US" dirty="0"/>
              <a:t>Help us to Spread Hope by talking to others and taking part in events and activities this week.</a:t>
            </a:r>
          </a:p>
          <a:p>
            <a:r>
              <a:rPr lang="en-US" dirty="0"/>
              <a:t>If you want to go the extra mile, why not see if you can help us to raise money for O’s Refugee Aid Team. Money can be donated here: osrefugeeaidteam.org/donate/</a:t>
            </a:r>
          </a:p>
          <a:p>
            <a:r>
              <a:rPr lang="en-US" dirty="0"/>
              <a:t>50% of the profits from the refugee products in the VIP Reading shop goes to O’s Refugee Aid Team!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27EAB8-0BE5-43CC-AB83-84AABF94D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496" y="1173040"/>
            <a:ext cx="4695497" cy="4695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4211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B2B3F2-8B6E-471E-8920-AA036EB803BF}"/>
              </a:ext>
            </a:extLst>
          </p:cNvPr>
          <p:cNvSpPr/>
          <p:nvPr/>
        </p:nvSpPr>
        <p:spPr>
          <a:xfrm>
            <a:off x="5612216" y="551330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Exclusive author videos on our YouTube channel!</a:t>
            </a:r>
            <a:endParaRPr lang="en-GB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426698-59EF-488F-B943-C795159CC3E3}"/>
              </a:ext>
            </a:extLst>
          </p:cNvPr>
          <p:cNvSpPr/>
          <p:nvPr/>
        </p:nvSpPr>
        <p:spPr>
          <a:xfrm>
            <a:off x="518510" y="5513308"/>
            <a:ext cx="50071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activities on the VIP website…</a:t>
            </a:r>
            <a:endParaRPr lang="en-GB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72D64-C83C-4518-A09B-AE8DED1F29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82"/>
          <a:stretch/>
        </p:blipFill>
        <p:spPr>
          <a:xfrm>
            <a:off x="5800058" y="1852529"/>
            <a:ext cx="5720317" cy="3558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11024-08D4-4E56-AF20-B011F8C9B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4" y="1098715"/>
            <a:ext cx="4311869" cy="4311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9326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6E474-0369-4427-8F9A-EDA3379C5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165" y="2281536"/>
            <a:ext cx="6382766" cy="229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72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6943725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GB" dirty="0"/>
              <a:t> What is Refugee Week?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00200"/>
            <a:ext cx="6838950" cy="4381500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 fontScale="85000" lnSpcReduction="20000"/>
          </a:bodyPr>
          <a:lstStyle/>
          <a:p>
            <a:r>
              <a:rPr lang="en-US" dirty="0"/>
              <a:t>Refugee Week is a UK-wide festival celebrating the contributions, creativity and resilience of refugees and people seeking sanctuary.</a:t>
            </a:r>
          </a:p>
          <a:p>
            <a:r>
              <a:rPr lang="en-US" dirty="0"/>
              <a:t>Founded in 1998 and held every year around World Refugee Day on the 20 June, Refugee Week is also a growing global movement.</a:t>
            </a:r>
          </a:p>
          <a:p>
            <a:r>
              <a:rPr lang="en-US" dirty="0"/>
              <a:t>Through a </a:t>
            </a:r>
            <a:r>
              <a:rPr lang="en-US" dirty="0" err="1"/>
              <a:t>programme</a:t>
            </a:r>
            <a:r>
              <a:rPr lang="en-US" dirty="0"/>
              <a:t> of arts, cultural, sports and educational events, it enables people from different backgrounds to connect and encourages understanding about why people are displaced, and the challenges they face when seeking safety. </a:t>
            </a:r>
          </a:p>
          <a:p>
            <a:r>
              <a:rPr lang="en-US" dirty="0"/>
              <a:t>Helps people who have sought safety in the UK to share their experiences, perspectives and creative work on their own terms.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0C1662-9650-4E22-880C-93B059AF3890}"/>
              </a:ext>
            </a:extLst>
          </p:cNvPr>
          <p:cNvSpPr/>
          <p:nvPr/>
        </p:nvSpPr>
        <p:spPr>
          <a:xfrm>
            <a:off x="7238064" y="4158734"/>
            <a:ext cx="47729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watch Hollis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Kurman</a:t>
            </a:r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talk about her wonderful book, Hello! A Counting Book of Kindnesses (8 minute video)</a:t>
            </a:r>
            <a:endParaRPr lang="en-GB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0AC0FE-BFF6-4900-A64D-03B71389A8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1" r="4112"/>
          <a:stretch/>
        </p:blipFill>
        <p:spPr>
          <a:xfrm>
            <a:off x="7402057" y="646386"/>
            <a:ext cx="4516674" cy="3394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3849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629275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GB" dirty="0"/>
              <a:t> Key words to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00200"/>
            <a:ext cx="6057900" cy="3686176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 fontScale="92500"/>
          </a:bodyPr>
          <a:lstStyle/>
          <a:p>
            <a:r>
              <a:rPr lang="en-US" b="1" dirty="0"/>
              <a:t>Refugee:</a:t>
            </a:r>
            <a:r>
              <a:rPr lang="en-US" dirty="0"/>
              <a:t> a person who has been forced to leave their country in order to escape war, persecution, or natural disaster.</a:t>
            </a:r>
          </a:p>
          <a:p>
            <a:r>
              <a:rPr lang="en-US" b="1" dirty="0"/>
              <a:t>Persecution:</a:t>
            </a:r>
            <a:r>
              <a:rPr lang="en-US" dirty="0"/>
              <a:t> hostility and ill-treatment, especially because of race or political or religious beliefs; oppression.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i="1" dirty="0"/>
              <a:t>Oxford Dictionary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B07AB8-B077-475B-86E3-7EE421B100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r="2059" b="13889"/>
          <a:stretch/>
        </p:blipFill>
        <p:spPr>
          <a:xfrm>
            <a:off x="6686838" y="365125"/>
            <a:ext cx="5105111" cy="4883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A12EDC-6EE9-469C-8119-9C1627B71D51}"/>
              </a:ext>
            </a:extLst>
          </p:cNvPr>
          <p:cNvSpPr/>
          <p:nvPr/>
        </p:nvSpPr>
        <p:spPr>
          <a:xfrm>
            <a:off x="6315074" y="5273983"/>
            <a:ext cx="5772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Refugees, including young children, at a camp in Northern France.</a:t>
            </a:r>
          </a:p>
          <a:p>
            <a:pPr algn="ctr"/>
            <a:r>
              <a:rPr lang="en-GB" sz="24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would you feel if you were forced to leave your country?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1356212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7677150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3600" dirty="0"/>
              <a:t>How might someone become a refugee?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00200"/>
            <a:ext cx="7496175" cy="4133850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/>
          </a:bodyPr>
          <a:lstStyle/>
          <a:p>
            <a:r>
              <a:rPr lang="en-US" dirty="0"/>
              <a:t>No one </a:t>
            </a:r>
            <a:r>
              <a:rPr lang="en-US" i="1" dirty="0"/>
              <a:t>wants</a:t>
            </a:r>
            <a:r>
              <a:rPr lang="en-US" dirty="0"/>
              <a:t> to become a refugee, they’ve </a:t>
            </a:r>
            <a:r>
              <a:rPr lang="en-US" i="1" dirty="0"/>
              <a:t>had</a:t>
            </a:r>
            <a:r>
              <a:rPr lang="en-US" dirty="0"/>
              <a:t> to.</a:t>
            </a:r>
          </a:p>
          <a:p>
            <a:r>
              <a:rPr lang="en-US" dirty="0"/>
              <a:t>Refugees have to leave their country for different reasons, including: war or violence, natural disasters, hunger or extreme poverty, and their beliefs. </a:t>
            </a:r>
          </a:p>
          <a:p>
            <a:r>
              <a:rPr lang="en-US" dirty="0"/>
              <a:t>Often refugees will have more than one reason to have to leave their country. It is never an easy decision.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C4BB6E-A827-4CDF-AD4F-B8E4DF73A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 b="14860"/>
          <a:stretch/>
        </p:blipFill>
        <p:spPr>
          <a:xfrm>
            <a:off x="8422624" y="365125"/>
            <a:ext cx="3102625" cy="476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5CF0CF-23A0-41E7-B3FB-989B8C7B3455}"/>
              </a:ext>
            </a:extLst>
          </p:cNvPr>
          <p:cNvSpPr/>
          <p:nvPr/>
        </p:nvSpPr>
        <p:spPr>
          <a:xfrm>
            <a:off x="7829550" y="5200651"/>
            <a:ext cx="41814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refugee family being helped by volunteers. </a:t>
            </a:r>
            <a:r>
              <a:rPr lang="en-GB" sz="2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are they living in?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2844952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4647062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3600" dirty="0"/>
              <a:t>What are refugee camps?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00199"/>
            <a:ext cx="4466088" cy="4295633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 fontScale="77500" lnSpcReduction="20000"/>
          </a:bodyPr>
          <a:lstStyle/>
          <a:p>
            <a:r>
              <a:rPr lang="en-US" dirty="0"/>
              <a:t>Until refugees find a safe place to live they often have to stay in refugee camps.</a:t>
            </a:r>
          </a:p>
          <a:p>
            <a:r>
              <a:rPr lang="en-US" dirty="0"/>
              <a:t>Refugee camps are temporary facilities built to provide immediate protection and assistance to people who have been forced to flee their homes due to war, persecution or violence. </a:t>
            </a:r>
          </a:p>
          <a:p>
            <a:r>
              <a:rPr lang="en-US" dirty="0"/>
              <a:t>Sometimes they may stay a few months but often it can be many months if not years.</a:t>
            </a:r>
          </a:p>
          <a:p>
            <a:r>
              <a:rPr lang="en-US" dirty="0"/>
              <a:t>Living conditions can be difficult and refugees often need support.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5CF0CF-23A0-41E7-B3FB-989B8C7B3455}"/>
              </a:ext>
            </a:extLst>
          </p:cNvPr>
          <p:cNvSpPr/>
          <p:nvPr/>
        </p:nvSpPr>
        <p:spPr>
          <a:xfrm>
            <a:off x="5058057" y="4676859"/>
            <a:ext cx="37583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Northern France, O’s Refugee Aid Team help refugees at the nearby camps who are forced to live in poor conditions.</a:t>
            </a:r>
            <a:endParaRPr lang="en-GB" sz="24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8BAE0B-3DAD-4DC3-861C-193267787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39" y="128123"/>
            <a:ext cx="4020039" cy="239671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62119D-9C3D-4324-85E0-89DBF1BE9C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2"/>
          <a:stretch/>
        </p:blipFill>
        <p:spPr>
          <a:xfrm>
            <a:off x="4836859" y="127948"/>
            <a:ext cx="3072019" cy="239671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7F8562-B9B5-4117-8E33-8FC9B5E044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1" b="36783"/>
          <a:stretch/>
        </p:blipFill>
        <p:spPr>
          <a:xfrm>
            <a:off x="4860163" y="2636517"/>
            <a:ext cx="2232722" cy="182118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90F70-BEA2-4E89-9271-A60F51254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378" y="2668932"/>
            <a:ext cx="3011891" cy="401585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1ADB72-0F04-4638-A6BD-8674DCCD88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"/>
          <a:stretch/>
        </p:blipFill>
        <p:spPr>
          <a:xfrm>
            <a:off x="7225353" y="2655625"/>
            <a:ext cx="1679811" cy="182118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14885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6"/>
            <a:ext cx="5001903" cy="658574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3600" dirty="0"/>
              <a:t>What services are provided?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5CF0CF-23A0-41E7-B3FB-989B8C7B3455}"/>
              </a:ext>
            </a:extLst>
          </p:cNvPr>
          <p:cNvSpPr/>
          <p:nvPr/>
        </p:nvSpPr>
        <p:spPr>
          <a:xfrm>
            <a:off x="6096000" y="6334157"/>
            <a:ext cx="6242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https://www.unrefugees.org/refugee-facts/camps/</a:t>
            </a:r>
            <a:endParaRPr lang="en-GB" sz="20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0AD72-3FB1-47E8-8DCF-279CCC2B8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37" b="2323"/>
          <a:stretch/>
        </p:blipFill>
        <p:spPr>
          <a:xfrm>
            <a:off x="2376984" y="1198721"/>
            <a:ext cx="7629099" cy="48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10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4095749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3600" dirty="0"/>
              <a:t>How many people need help right now?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6" y="1600200"/>
            <a:ext cx="3914774" cy="4133850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 fontScale="92500" lnSpcReduction="20000"/>
          </a:bodyPr>
          <a:lstStyle/>
          <a:p>
            <a:r>
              <a:rPr lang="en-US" dirty="0"/>
              <a:t>Refugees don’t all come from the same place. Remember there are many reasons why someone might become a refugee.</a:t>
            </a:r>
          </a:p>
          <a:p>
            <a:r>
              <a:rPr lang="en-US" dirty="0"/>
              <a:t>In 2019, most refugees come from Syria, Venezuela, Afghanistan, South Sudan and Myanmar.</a:t>
            </a:r>
          </a:p>
          <a:p>
            <a:r>
              <a:rPr lang="en-US" dirty="0"/>
              <a:t>More recently, Ukraine.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8DB2BE-0CAB-4C95-81FE-B8EE36DFC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768" y="247650"/>
            <a:ext cx="769122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10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8881608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3000" dirty="0"/>
              <a:t>Who are these individuals and what do they have in common?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39CF3D9-5B42-4385-BC61-A99AA7C67B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r="625"/>
          <a:stretch/>
        </p:blipFill>
        <p:spPr>
          <a:xfrm>
            <a:off x="9141858" y="365125"/>
            <a:ext cx="2706624" cy="2706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775638-1ABC-456C-AB5A-87B0BAD65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8" y="2442234"/>
            <a:ext cx="2713408" cy="2706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7DBA87-BBD3-401B-9CAC-8F9C50EE42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967" r="39" b="21587"/>
          <a:stretch/>
        </p:blipFill>
        <p:spPr>
          <a:xfrm>
            <a:off x="3071898" y="2461364"/>
            <a:ext cx="2706624" cy="2706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430AB6-B380-4480-BCD3-FC6B719595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2121" r="3853" b="47817"/>
          <a:stretch/>
        </p:blipFill>
        <p:spPr>
          <a:xfrm>
            <a:off x="5972344" y="2458500"/>
            <a:ext cx="2730172" cy="2730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920E12-FD9E-46DA-B36C-F339CF6E01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9141858" y="3572633"/>
            <a:ext cx="2706624" cy="27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93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A0E491-CDBD-43A8-8551-3CF88C060F2B}"/>
              </a:ext>
            </a:extLst>
          </p:cNvPr>
          <p:cNvSpPr/>
          <p:nvPr/>
        </p:nvSpPr>
        <p:spPr>
          <a:xfrm>
            <a:off x="203514" y="5188672"/>
            <a:ext cx="27057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Lead singer of the band Queen, fled to England from Zanzibar in 1964.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87A47A-07A4-44BC-ADFC-23CCA8183F31}"/>
              </a:ext>
            </a:extLst>
          </p:cNvPr>
          <p:cNvSpPr/>
          <p:nvPr/>
        </p:nvSpPr>
        <p:spPr>
          <a:xfrm>
            <a:off x="3074484" y="2068484"/>
            <a:ext cx="2568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Jackie Chan - Actor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93A544-8DBA-4F46-875E-059BF07263A5}"/>
              </a:ext>
            </a:extLst>
          </p:cNvPr>
          <p:cNvSpPr/>
          <p:nvPr/>
        </p:nvSpPr>
        <p:spPr>
          <a:xfrm>
            <a:off x="305948" y="2058893"/>
            <a:ext cx="2568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Freddie Mercury - Singer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3CDEFA-551C-4328-AD27-4C23BCDF5ADA}"/>
              </a:ext>
            </a:extLst>
          </p:cNvPr>
          <p:cNvSpPr/>
          <p:nvPr/>
        </p:nvSpPr>
        <p:spPr>
          <a:xfrm>
            <a:off x="9070603" y="6124007"/>
            <a:ext cx="2899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Came to the UK as a refugee from Kosovo as baby.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1F16D0-9764-446A-9D3F-D3DF6FB5DA45}"/>
              </a:ext>
            </a:extLst>
          </p:cNvPr>
          <p:cNvSpPr/>
          <p:nvPr/>
        </p:nvSpPr>
        <p:spPr>
          <a:xfrm>
            <a:off x="5778522" y="2058893"/>
            <a:ext cx="3015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Jesus – Religious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8F9B00-56E7-4F51-BBD8-6EF2E21E4858}"/>
              </a:ext>
            </a:extLst>
          </p:cNvPr>
          <p:cNvSpPr/>
          <p:nvPr/>
        </p:nvSpPr>
        <p:spPr>
          <a:xfrm>
            <a:off x="3087929" y="5227600"/>
            <a:ext cx="2705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Fled to the US from Hong Kong after being threatened with death by the Triads.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9D3130-FF00-4990-9127-CBA2868CC908}"/>
              </a:ext>
            </a:extLst>
          </p:cNvPr>
          <p:cNvSpPr/>
          <p:nvPr/>
        </p:nvSpPr>
        <p:spPr>
          <a:xfrm>
            <a:off x="8839039" y="2606619"/>
            <a:ext cx="33529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Her family were among the 300,000 Jews who fled Germany between 1933 and 1939.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4811C7-B8AD-4EC6-AE3F-9DB7E0B8238A}"/>
              </a:ext>
            </a:extLst>
          </p:cNvPr>
          <p:cNvSpPr/>
          <p:nvPr/>
        </p:nvSpPr>
        <p:spPr>
          <a:xfrm>
            <a:off x="8854731" y="68001"/>
            <a:ext cx="3248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Anne Frank – Diarist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9AA7B7-0B88-4496-91A8-FED413FA72CE}"/>
              </a:ext>
            </a:extLst>
          </p:cNvPr>
          <p:cNvSpPr/>
          <p:nvPr/>
        </p:nvSpPr>
        <p:spPr>
          <a:xfrm>
            <a:off x="8839039" y="3617962"/>
            <a:ext cx="3248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Rita Ora - Singer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DF1005-73FB-4714-B22B-2834E2986862}"/>
              </a:ext>
            </a:extLst>
          </p:cNvPr>
          <p:cNvSpPr/>
          <p:nvPr/>
        </p:nvSpPr>
        <p:spPr>
          <a:xfrm>
            <a:off x="5972344" y="5227600"/>
            <a:ext cx="27057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His family fled from the holy land because of King Herod.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DC8AE3C-334F-45B0-AFD9-80ACDC584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r="625"/>
          <a:stretch/>
        </p:blipFill>
        <p:spPr>
          <a:xfrm>
            <a:off x="9407539" y="437333"/>
            <a:ext cx="2169286" cy="216928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6BDB7E21-B349-47F1-9C36-52CBFDF5171F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8881608" cy="102552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GB" dirty="0"/>
              <a:t> </a:t>
            </a:r>
            <a:r>
              <a:rPr lang="en-GB" sz="2800" dirty="0"/>
              <a:t>Who are these individuals and what do they have in common?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1B6F4B2-47B7-4863-88DA-9FC734289B9F}"/>
              </a:ext>
            </a:extLst>
          </p:cNvPr>
          <p:cNvSpPr/>
          <p:nvPr/>
        </p:nvSpPr>
        <p:spPr>
          <a:xfrm>
            <a:off x="-263951" y="1506750"/>
            <a:ext cx="431143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They were all refugees…</a:t>
            </a:r>
            <a:endParaRPr lang="en-GB" sz="26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DE2DF4A-7E9F-4DDA-9113-DDA4B370D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8" y="2442234"/>
            <a:ext cx="2713408" cy="27066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35BF5AD-549A-45C9-AE80-BAA0AB1144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967" r="39" b="21587"/>
          <a:stretch/>
        </p:blipFill>
        <p:spPr>
          <a:xfrm>
            <a:off x="3071898" y="2461364"/>
            <a:ext cx="2706624" cy="2706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96E7D6-1E5E-4272-8AB5-A3D921642A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2121" r="3853" b="47817"/>
          <a:stretch/>
        </p:blipFill>
        <p:spPr>
          <a:xfrm>
            <a:off x="5972344" y="2458500"/>
            <a:ext cx="2730172" cy="27301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B6346E0-64EA-45DF-B791-D038E2159B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9393108" y="3970016"/>
            <a:ext cx="2171270" cy="217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23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</TotalTime>
  <Words>902</Words>
  <Application>Microsoft Office PowerPoint</Application>
  <PresentationFormat>Widescreen</PresentationFormat>
  <Paragraphs>67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 What is Refugee Week?</vt:lpstr>
      <vt:lpstr> Key words to know</vt:lpstr>
      <vt:lpstr> How might someone become a refugee?</vt:lpstr>
      <vt:lpstr> What are refugee camps?</vt:lpstr>
      <vt:lpstr> What services are provided?</vt:lpstr>
      <vt:lpstr> How many people need help right now?</vt:lpstr>
      <vt:lpstr> Who are these individuals and what do they have in common?</vt:lpstr>
      <vt:lpstr>PowerPoint Presentation</vt:lpstr>
      <vt:lpstr> Who else was a refugee?</vt:lpstr>
      <vt:lpstr> Who is helping refugees?</vt:lpstr>
      <vt:lpstr> Lemon Tree Trust</vt:lpstr>
      <vt:lpstr> O’s Refugee Aid Team</vt:lpstr>
      <vt:lpstr> How can we help refugees?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McCann</dc:creator>
  <cp:lastModifiedBy>Rob McCann</cp:lastModifiedBy>
  <cp:revision>47</cp:revision>
  <dcterms:created xsi:type="dcterms:W3CDTF">2022-06-19T15:47:47Z</dcterms:created>
  <dcterms:modified xsi:type="dcterms:W3CDTF">2024-06-17T06:18:12Z</dcterms:modified>
</cp:coreProperties>
</file>